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5"/>
  </p:notesMasterIdLst>
  <p:handoutMasterIdLst>
    <p:handoutMasterId r:id="rId16"/>
  </p:handoutMasterIdLst>
  <p:sldIdLst>
    <p:sldId id="465" r:id="rId2"/>
    <p:sldId id="461" r:id="rId3"/>
    <p:sldId id="462" r:id="rId4"/>
    <p:sldId id="443" r:id="rId5"/>
    <p:sldId id="466" r:id="rId6"/>
    <p:sldId id="447" r:id="rId7"/>
    <p:sldId id="463" r:id="rId8"/>
    <p:sldId id="448" r:id="rId9"/>
    <p:sldId id="451" r:id="rId10"/>
    <p:sldId id="467" r:id="rId11"/>
    <p:sldId id="464" r:id="rId12"/>
    <p:sldId id="452" r:id="rId13"/>
    <p:sldId id="449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3339">
          <p15:clr>
            <a:srgbClr val="A4A3A4"/>
          </p15:clr>
        </p15:guide>
        <p15:guide id="5" orient="horz" pos="3997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pos="2880">
          <p15:clr>
            <a:srgbClr val="A4A3A4"/>
          </p15:clr>
        </p15:guide>
        <p15:guide id="8" pos="1791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pos="22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C6"/>
    <a:srgbClr val="82C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72" d="100"/>
          <a:sy n="72" d="100"/>
        </p:scale>
        <p:origin x="1350" y="72"/>
      </p:cViewPr>
      <p:guideLst>
        <p:guide orient="horz" pos="2160"/>
        <p:guide orient="horz" pos="527"/>
        <p:guide orient="horz" pos="1139"/>
        <p:guide orient="horz" pos="3339"/>
        <p:guide orient="horz" pos="3997"/>
        <p:guide orient="horz" pos="4201"/>
        <p:guide pos="2880"/>
        <p:guide pos="1791"/>
        <p:guide pos="5193"/>
        <p:guide pos="5465"/>
        <p:guide pos="2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AA05-63D4-401D-AEEB-3AB4B0BA90DB}" type="datetimeFigureOut">
              <a:rPr lang="fr-FR" smtClean="0"/>
              <a:t>02/09/2017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0840-9314-4155-98D7-A7C0FF99C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99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2"/>
          </a:xfrm>
          <a:prstGeom prst="rect">
            <a:avLst/>
          </a:prstGeom>
        </p:spPr>
        <p:txBody>
          <a:bodyPr vert="horz" lIns="91622" tIns="45812" rIns="91622" bIns="45812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6332"/>
          </a:xfrm>
          <a:prstGeom prst="rect">
            <a:avLst/>
          </a:prstGeom>
        </p:spPr>
        <p:txBody>
          <a:bodyPr vert="horz" lIns="91622" tIns="45812" rIns="91622" bIns="45812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02/09/2017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2" tIns="45812" rIns="91622" bIns="4581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7"/>
          </a:xfrm>
          <a:prstGeom prst="rect">
            <a:avLst/>
          </a:prstGeom>
        </p:spPr>
        <p:txBody>
          <a:bodyPr vert="horz" lIns="91622" tIns="45812" rIns="91622" bIns="45812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1622" tIns="45812" rIns="91622" bIns="45812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6332"/>
          </a:xfrm>
          <a:prstGeom prst="rect">
            <a:avLst/>
          </a:prstGeom>
        </p:spPr>
        <p:txBody>
          <a:bodyPr vert="horz" lIns="91622" tIns="45812" rIns="91622" bIns="45812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69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_couv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2" y="6130800"/>
            <a:ext cx="7344000" cy="324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 b="1" cap="all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/>
              <a:t>Jj / mm / aa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0" y="6675438"/>
            <a:ext cx="287524" cy="182562"/>
          </a:xfrm>
        </p:spPr>
        <p:txBody>
          <a:bodyPr/>
          <a:lstStyle>
            <a:lvl1pPr algn="ctr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jj / mm / aa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Nom de la présentation</a:t>
            </a:r>
          </a:p>
        </p:txBody>
      </p:sp>
      <p:pic>
        <p:nvPicPr>
          <p:cNvPr id="18" name="Image 17" descr="logo_cou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3672000" y="1494000"/>
            <a:ext cx="1800000" cy="1800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900000" y="3582000"/>
            <a:ext cx="7344000" cy="2520000"/>
          </a:xfrm>
        </p:spPr>
        <p:txBody>
          <a:bodyPr/>
          <a:lstStyle>
            <a:lvl1pPr algn="ctr">
              <a:lnSpc>
                <a:spcPct val="11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_texte_grap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3888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11999" y="1465372"/>
            <a:ext cx="3888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jj / mm / 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5364020" y="575685"/>
            <a:ext cx="3600000" cy="2808288"/>
          </a:xfrm>
        </p:spPr>
        <p:txBody>
          <a:bodyPr bIns="648000" anchor="ctr" anchorCtr="0"/>
          <a:lstStyle>
            <a:lvl1pPr algn="ctr">
              <a:defRPr sz="1000" b="1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3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64020" y="3465028"/>
            <a:ext cx="3600000" cy="2124212"/>
          </a:xfrm>
        </p:spPr>
        <p:txBody>
          <a:bodyPr bIns="648000" anchor="ctr" anchorCtr="0"/>
          <a:lstStyle>
            <a:lvl1pPr algn="ctr">
              <a:defRPr sz="1000" b="1" cap="all" baseline="0"/>
            </a:lvl1pPr>
          </a:lstStyle>
          <a:p>
            <a:r>
              <a:rPr lang="fr-FR" dirty="0"/>
              <a:t>Graphique</a:t>
            </a:r>
          </a:p>
        </p:txBody>
      </p:sp>
      <p:pic>
        <p:nvPicPr>
          <p:cNvPr id="20" name="Image 19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mmunic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mmunic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fond_comm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jj / mm / aa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noProof="0"/>
              <a:t>Nom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2843213" y="836613"/>
            <a:ext cx="0" cy="4464050"/>
          </a:xfrm>
          <a:prstGeom prst="line">
            <a:avLst/>
          </a:prstGeom>
          <a:ln w="15875">
            <a:solidFill>
              <a:srgbClr val="008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_dernie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4509120"/>
            <a:ext cx="7920000" cy="2113120"/>
          </a:xfrm>
        </p:spPr>
        <p:txBody>
          <a:bodyPr anchor="b" anchorCtr="0"/>
          <a:lstStyle>
            <a:lvl1pPr algn="ctr">
              <a:defRPr sz="14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705364"/>
            <a:ext cx="359532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0" y="6705364"/>
            <a:ext cx="359532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705364"/>
            <a:ext cx="359532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_couv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3" y="6130800"/>
            <a:ext cx="7343775" cy="324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err="1"/>
              <a:t>Jj</a:t>
            </a:r>
            <a:r>
              <a:rPr lang="fr-FR" noProof="0" dirty="0"/>
              <a:t> / mm / </a:t>
            </a:r>
            <a:r>
              <a:rPr lang="fr-FR" noProof="0" dirty="0" err="1"/>
              <a:t>aa</a:t>
            </a:r>
            <a:endParaRPr lang="fr-FR" noProof="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0" y="6675438"/>
            <a:ext cx="287524" cy="182562"/>
          </a:xfrm>
        </p:spPr>
        <p:txBody>
          <a:bodyPr/>
          <a:lstStyle>
            <a:lvl1pPr algn="ctr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pic>
        <p:nvPicPr>
          <p:cNvPr id="7" name="Image 6" descr="logo_cou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3672000" y="1494000"/>
            <a:ext cx="1800000" cy="1800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00000" y="3582000"/>
            <a:ext cx="7344000" cy="2520000"/>
          </a:xfrm>
        </p:spPr>
        <p:txBody>
          <a:bodyPr/>
          <a:lstStyle>
            <a:lvl1pPr algn="ctr">
              <a:lnSpc>
                <a:spcPct val="110000"/>
              </a:lnSpc>
              <a:defRPr sz="2200" b="1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fond_sommair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611999" y="738173"/>
            <a:ext cx="7920000" cy="1341147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6301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63834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2938436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15969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5490572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68105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6301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63834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2938436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115969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5490572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68105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26" name="Image 25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27" name="Connecteur droit 26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fond_sommaire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611999" y="738173"/>
            <a:ext cx="7920000" cy="1341147"/>
          </a:xfrm>
        </p:spPr>
        <p:txBody>
          <a:bodyPr/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6301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63834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38436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15969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90572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68105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86301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63834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938436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115969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490572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68105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pic>
        <p:nvPicPr>
          <p:cNvPr id="31" name="Image 30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92000" y="6340562"/>
            <a:ext cx="8190000" cy="72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"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92000" y="6664598"/>
            <a:ext cx="8190000" cy="72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"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7920000" cy="5436000"/>
          </a:xfrm>
        </p:spPr>
        <p:txBody>
          <a:bodyPr anchor="ctr" anchorCtr="0"/>
          <a:lstStyle>
            <a:lvl1pPr algn="ctr">
              <a:defRPr sz="5100" b="1"/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6138000"/>
            <a:ext cx="719138" cy="72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accent4"/>
          </a:solidFill>
        </p:spPr>
        <p:txBody>
          <a:bodyPr tIns="176400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  <a:br>
              <a:rPr lang="fr-FR" dirty="0"/>
            </a:br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</a:t>
            </a:r>
            <a:br>
              <a:rPr lang="fr-FR" noProof="0" dirty="0"/>
            </a:br>
            <a:r>
              <a:rPr lang="fr-FR" noProof="0" dirty="0"/>
              <a:t>de la souris / Mettre à l’arrière plan)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_chap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0" y="700992"/>
            <a:ext cx="3449465" cy="5392303"/>
          </a:xfrm>
        </p:spPr>
        <p:txBody>
          <a:bodyPr/>
          <a:lstStyle>
            <a:lvl1pPr algn="r">
              <a:defRPr sz="3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892" y="1756224"/>
            <a:ext cx="4932106" cy="3024000"/>
          </a:xfrm>
        </p:spPr>
        <p:txBody>
          <a:bodyPr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_texte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jj / mm / 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</a:p>
        </p:txBody>
      </p:sp>
      <p:pic>
        <p:nvPicPr>
          <p:cNvPr id="13" name="Image 12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ond_texte_visuel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3888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11999" y="1465372"/>
            <a:ext cx="3888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jj / mm / 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52020" y="180000"/>
            <a:ext cx="4212000" cy="6012000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pic>
        <p:nvPicPr>
          <p:cNvPr id="17" name="Image 16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nd_texte_visuel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3888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11999" y="1465372"/>
            <a:ext cx="3888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jj / mm / 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52020" y="180000"/>
            <a:ext cx="4212000" cy="2844000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52020" y="3230692"/>
            <a:ext cx="4212000" cy="2961308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pic>
        <p:nvPicPr>
          <p:cNvPr id="15" name="Image 14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1999" y="575685"/>
            <a:ext cx="7920000" cy="873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1999" y="1465372"/>
            <a:ext cx="7920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8000" y="6345174"/>
            <a:ext cx="97169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300" cap="all" baseline="0">
                <a:solidFill>
                  <a:schemeClr val="accent6"/>
                </a:solidFill>
              </a:defRPr>
            </a:lvl1pPr>
          </a:lstStyle>
          <a:p>
            <a:r>
              <a:rPr lang="fr-FR" noProof="0"/>
              <a:t>jj / mm / 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817224" y="6345174"/>
            <a:ext cx="5508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00">
                <a:solidFill>
                  <a:schemeClr val="accent6"/>
                </a:solidFill>
              </a:defRPr>
            </a:lvl1pPr>
          </a:lstStyle>
          <a:p>
            <a:r>
              <a:rPr lang="fr-FR" noProof="0"/>
              <a:t>Nom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44309" y="6345174"/>
            <a:ext cx="1584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300" b="1">
                <a:solidFill>
                  <a:schemeClr val="accent6"/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799" r:id="rId7"/>
    <p:sldLayoutId id="2147483805" r:id="rId8"/>
    <p:sldLayoutId id="2147483806" r:id="rId9"/>
    <p:sldLayoutId id="2147483807" r:id="rId10"/>
    <p:sldLayoutId id="2147483809" r:id="rId11"/>
    <p:sldLayoutId id="2147483810" r:id="rId12"/>
    <p:sldLayoutId id="2147483808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84455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53000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100000"/>
        <a:buFont typeface="Arial" pitchFamily="34" charset="0"/>
        <a:buChar char="•"/>
        <a:defRPr sz="17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5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jj / mm / 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noProof="0"/>
              <a:t>Nom de la présentation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00000" y="3582000"/>
            <a:ext cx="7200392" cy="2520000"/>
          </a:xfrm>
        </p:spPr>
        <p:txBody>
          <a:bodyPr/>
          <a:lstStyle/>
          <a:p>
            <a:r>
              <a:rPr lang="fr-FR" dirty="0"/>
              <a:t>EVOLUTIONS DES LOIS DU JEU U6-U13</a:t>
            </a:r>
            <a:br>
              <a:rPr lang="fr-FR" dirty="0"/>
            </a:br>
            <a:br>
              <a:rPr lang="fr-FR" dirty="0"/>
            </a:br>
            <a:br>
              <a:rPr lang="fr-FR" sz="1800" dirty="0"/>
            </a:br>
            <a:r>
              <a:rPr lang="fr-FR" sz="1800" dirty="0"/>
              <a:t>   Présentation des Préconisations du groupe de travail DTN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52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632885" y="151711"/>
            <a:ext cx="8055110" cy="873095"/>
          </a:xfrm>
        </p:spPr>
        <p:txBody>
          <a:bodyPr/>
          <a:lstStyle/>
          <a:p>
            <a:pPr algn="ctr"/>
            <a:r>
              <a:rPr lang="fr-FR" sz="2400" b="1" dirty="0"/>
              <a:t>Catégorie U6-U7</a:t>
            </a:r>
            <a:br>
              <a:rPr lang="fr-FR" sz="2400" b="1" dirty="0"/>
            </a:br>
            <a:endParaRPr lang="fr-FR" sz="11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932040" y="624226"/>
            <a:ext cx="3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MODIFICATION DE LA REGLE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7814" y="6021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ENVISAGEE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15616" y="142182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92D050"/>
                </a:solidFill>
              </a:rPr>
              <a:t>MODIFICATION DE LA PROFONDEUR DE LA SURFACE DE REPARATION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4882" y="3384922"/>
            <a:ext cx="851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/>
              <a:t>Pourquoi ?</a:t>
            </a:r>
          </a:p>
          <a:p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Favoriser la relance du GDB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Proposer une distance identique à la règle de la relance protégée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083103" y="527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6"/>
          <p:cNvSpPr txBox="1">
            <a:spLocks/>
          </p:cNvSpPr>
          <p:nvPr/>
        </p:nvSpPr>
        <p:spPr bwMode="gray">
          <a:xfrm>
            <a:off x="3080194" y="6432494"/>
            <a:ext cx="3055274" cy="425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/>
              <a:t>Catégorie U8-U9 </a:t>
            </a:r>
            <a:r>
              <a:rPr lang="fr-FR" sz="1400" b="1" dirty="0">
                <a:solidFill>
                  <a:srgbClr val="FF0000"/>
                </a:solidFill>
              </a:rPr>
              <a:t>(3/3)</a:t>
            </a:r>
            <a:br>
              <a:rPr lang="fr-FR" sz="2400" b="1" dirty="0"/>
            </a:br>
            <a:endParaRPr lang="fr-FR" sz="11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52273" y="2204864"/>
            <a:ext cx="851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/>
              <a:t>Comment ?</a:t>
            </a:r>
          </a:p>
          <a:p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Règlement actuel : Profondeur de la surface de réparation : </a:t>
            </a:r>
            <a:r>
              <a:rPr lang="fr-FR" sz="1400" b="1" dirty="0"/>
              <a:t>6m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Préconisations DTN : Modification de la profondeur de la surface de réparation : </a:t>
            </a:r>
            <a:r>
              <a:rPr lang="fr-FR" sz="1400" b="1" dirty="0"/>
              <a:t>8m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47892" y="4625319"/>
            <a:ext cx="7189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Résultat de l’enquête (CTR DAP)</a:t>
            </a:r>
          </a:p>
          <a:p>
            <a:pPr algn="ctr"/>
            <a:endParaRPr lang="fr-FR" dirty="0"/>
          </a:p>
          <a:p>
            <a:pPr algn="ctr"/>
            <a:r>
              <a:rPr lang="fr-FR" sz="2800" u="sng" dirty="0">
                <a:solidFill>
                  <a:srgbClr val="002060"/>
                </a:solidFill>
              </a:rPr>
              <a:t>70% </a:t>
            </a:r>
            <a:r>
              <a:rPr lang="fr-FR" u="sng" dirty="0"/>
              <a:t>des sondés sont favorables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03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 : Précisions &amp; EVOLUTIONS ENVISAGES</a:t>
            </a:r>
          </a:p>
        </p:txBody>
      </p:sp>
    </p:spTree>
    <p:extLst>
      <p:ext uri="{BB962C8B-B14F-4D97-AF65-F5344CB8AC3E}">
        <p14:creationId xmlns:p14="http://schemas.microsoft.com/office/powerpoint/2010/main" val="12675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2915816" y="1014379"/>
            <a:ext cx="5616624" cy="873095"/>
          </a:xfrm>
        </p:spPr>
        <p:txBody>
          <a:bodyPr/>
          <a:lstStyle/>
          <a:p>
            <a:r>
              <a:rPr lang="fr-FR" b="1" dirty="0">
                <a:solidFill>
                  <a:srgbClr val="92D050"/>
                </a:solidFill>
              </a:rPr>
              <a:t>la relance protégée</a:t>
            </a:r>
          </a:p>
        </p:txBody>
      </p:sp>
      <p:sp>
        <p:nvSpPr>
          <p:cNvPr id="8" name="Titre 6"/>
          <p:cNvSpPr txBox="1">
            <a:spLocks/>
          </p:cNvSpPr>
          <p:nvPr/>
        </p:nvSpPr>
        <p:spPr bwMode="gray">
          <a:xfrm>
            <a:off x="544445" y="345533"/>
            <a:ext cx="8055110" cy="873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précisions</a:t>
            </a:r>
            <a:endParaRPr lang="fr-FR" sz="11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2636912"/>
            <a:ext cx="674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Quel format ? Quelles modalités ? 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3332633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« </a:t>
            </a:r>
            <a:r>
              <a:rPr lang="fr-FR" i="1" dirty="0"/>
              <a:t>Sortie de but ou GDB en possession du ballon à la main, l’adversaire se replace au-delà de la zone protégée.</a:t>
            </a:r>
          </a:p>
          <a:p>
            <a:pPr algn="just"/>
            <a:r>
              <a:rPr lang="fr-FR" i="1" dirty="0"/>
              <a:t>Il ne pourra pénétrer dans celle-ci, que lorsque le ballon sera parvenu (touché) par un partenaire du GDB ou aura franchi la ligne de la zone protégée ou aura franchi la ligne de touche.</a:t>
            </a:r>
            <a:r>
              <a:rPr lang="fr-FR" b="1" dirty="0"/>
              <a:t> »</a:t>
            </a:r>
            <a:endParaRPr lang="fr-FR" dirty="0"/>
          </a:p>
        </p:txBody>
      </p:sp>
      <p:sp>
        <p:nvSpPr>
          <p:cNvPr id="6" name="Titre 6"/>
          <p:cNvSpPr txBox="1">
            <a:spLocks/>
          </p:cNvSpPr>
          <p:nvPr/>
        </p:nvSpPr>
        <p:spPr bwMode="gray">
          <a:xfrm>
            <a:off x="3080194" y="6432494"/>
            <a:ext cx="3055274" cy="425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/>
              <a:t>ANNEXES </a:t>
            </a:r>
            <a:r>
              <a:rPr lang="fr-FR" sz="1400" b="1" dirty="0">
                <a:solidFill>
                  <a:srgbClr val="FF0000"/>
                </a:solidFill>
              </a:rPr>
              <a:t>(1/6)</a:t>
            </a:r>
            <a:br>
              <a:rPr lang="fr-FR" sz="2400" b="1" dirty="0"/>
            </a:b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108296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632885" y="151711"/>
            <a:ext cx="8055110" cy="873095"/>
          </a:xfrm>
        </p:spPr>
        <p:txBody>
          <a:bodyPr/>
          <a:lstStyle/>
          <a:p>
            <a:pPr algn="ctr"/>
            <a:r>
              <a:rPr lang="fr-FR" sz="2400" b="1" dirty="0"/>
              <a:t>Catégorie U8-U9</a:t>
            </a:r>
            <a:br>
              <a:rPr lang="fr-FR" sz="2400" b="1" dirty="0"/>
            </a:br>
            <a:endParaRPr lang="fr-FR" sz="11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129422" y="800759"/>
            <a:ext cx="33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MAINTIEN DANS LES DEUX SITUATIONS CI-DESSOUS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8308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ENVISAGEE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61750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</a:t>
            </a:r>
            <a:r>
              <a:rPr lang="fr-FR" b="1" dirty="0">
                <a:solidFill>
                  <a:srgbClr val="FFC000"/>
                </a:solidFill>
              </a:rPr>
              <a:t>TACLE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9059" y="1882339"/>
            <a:ext cx="6747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Pourquoi ?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Geste qui semble devoir faire parti du panel joueur</a:t>
            </a:r>
          </a:p>
          <a:p>
            <a:pPr marL="285750" indent="-285750">
              <a:buFontTx/>
              <a:buChar char="-"/>
            </a:pPr>
            <a:r>
              <a:rPr lang="fr-FR" dirty="0"/>
              <a:t>Enfant plus coordonné que le pratiquant U7 (CE1 / CE2)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Observé en situation de duel, mais surtout pour récupérer un ballon qui file en touche ou sortie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Observé en situation de finition (suite à un centre, ou ballon qui passe devant le but, ou en opposition à un tir)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118627" y="7669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6"/>
          <p:cNvSpPr txBox="1">
            <a:spLocks/>
          </p:cNvSpPr>
          <p:nvPr/>
        </p:nvSpPr>
        <p:spPr bwMode="gray">
          <a:xfrm>
            <a:off x="3080194" y="6432494"/>
            <a:ext cx="3055274" cy="425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/>
              <a:t>ANNEXES </a:t>
            </a:r>
            <a:r>
              <a:rPr lang="fr-FR" sz="1400" b="1" dirty="0">
                <a:solidFill>
                  <a:srgbClr val="FF0000"/>
                </a:solidFill>
              </a:rPr>
              <a:t>(2/6)</a:t>
            </a:r>
            <a:br>
              <a:rPr lang="fr-FR" sz="2400" b="1" dirty="0"/>
            </a:b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39708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632885" y="151711"/>
            <a:ext cx="8055110" cy="873095"/>
          </a:xfrm>
        </p:spPr>
        <p:txBody>
          <a:bodyPr/>
          <a:lstStyle/>
          <a:p>
            <a:pPr algn="ctr"/>
            <a:r>
              <a:rPr lang="fr-FR" sz="2400" b="1" dirty="0"/>
              <a:t>Proposition de Modification des lois du jeu </a:t>
            </a:r>
            <a:br>
              <a:rPr lang="fr-FR" sz="2400" b="1" dirty="0"/>
            </a:br>
            <a:r>
              <a:rPr lang="fr-FR" sz="2400" b="1" dirty="0"/>
              <a:t>U7 – U9</a:t>
            </a:r>
            <a:endParaRPr lang="fr-FR" sz="1100" b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93044"/>
              </p:ext>
            </p:extLst>
          </p:nvPr>
        </p:nvGraphicFramePr>
        <p:xfrm>
          <a:off x="1763688" y="1700808"/>
          <a:ext cx="6924306" cy="366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66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REGLEMENT ACTUEL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PRECONISATIONS DTN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Football à 3,4 ou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Suppression du "5 c 5" et du "4 c 4 sans gardien"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Espace de jeu pour le "4 c 4 avec GDB" : 25*15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Modification de l'espace de jeu pour le "4 c 4 avec GDB" : 30*20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Préconisation</a:t>
                      </a:r>
                      <a:r>
                        <a:rPr lang="fr-FR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: Interdiction de tacler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Obligation</a:t>
                      </a:r>
                      <a:r>
                        <a:rPr lang="fr-FR" sz="12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: Interdiction de tacler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Relance du GDB : libre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Supprimer la relance de "volée" et de "1/2 volée"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Relance protégée : 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Relance protégée à 8m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6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Relance du GDB : libre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Supprimer la relance de volée et de 1/2 volée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Profondeur de la surface de réparation : 6m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Modification de la profondeur de la surface de réparation : 8m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Relance protégée : 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Relance protégée à 8m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itre 2"/>
          <p:cNvSpPr txBox="1">
            <a:spLocks/>
          </p:cNvSpPr>
          <p:nvPr/>
        </p:nvSpPr>
        <p:spPr bwMode="gray">
          <a:xfrm>
            <a:off x="179512" y="2855001"/>
            <a:ext cx="2124236" cy="880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/>
              <a:t>U6/U7</a:t>
            </a:r>
          </a:p>
        </p:txBody>
      </p:sp>
      <p:sp>
        <p:nvSpPr>
          <p:cNvPr id="18" name="Titre 2"/>
          <p:cNvSpPr txBox="1">
            <a:spLocks/>
          </p:cNvSpPr>
          <p:nvPr/>
        </p:nvSpPr>
        <p:spPr bwMode="gray">
          <a:xfrm>
            <a:off x="179512" y="4515355"/>
            <a:ext cx="2124236" cy="880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>
                <a:solidFill>
                  <a:srgbClr val="FF0000"/>
                </a:solidFill>
              </a:rPr>
              <a:t>U8/U9</a:t>
            </a:r>
          </a:p>
        </p:txBody>
      </p:sp>
    </p:spTree>
    <p:extLst>
      <p:ext uri="{BB962C8B-B14F-4D97-AF65-F5344CB8AC3E}">
        <p14:creationId xmlns:p14="http://schemas.microsoft.com/office/powerpoint/2010/main" val="173858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U6/U7</a:t>
            </a:r>
          </a:p>
        </p:txBody>
      </p:sp>
    </p:spTree>
    <p:extLst>
      <p:ext uri="{BB962C8B-B14F-4D97-AF65-F5344CB8AC3E}">
        <p14:creationId xmlns:p14="http://schemas.microsoft.com/office/powerpoint/2010/main" val="353721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632885" y="151711"/>
            <a:ext cx="8055110" cy="873095"/>
          </a:xfrm>
        </p:spPr>
        <p:txBody>
          <a:bodyPr/>
          <a:lstStyle/>
          <a:p>
            <a:pPr algn="ctr"/>
            <a:r>
              <a:rPr lang="fr-FR" sz="2400" b="1" dirty="0"/>
              <a:t>Catégorie U6-U7</a:t>
            </a:r>
            <a:br>
              <a:rPr lang="fr-FR" sz="2400" b="1" dirty="0"/>
            </a:br>
            <a:endParaRPr lang="fr-FR" sz="11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665333" y="827420"/>
            <a:ext cx="336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SUPPRESSION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8308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ENVISAGEE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750" y="1331183"/>
            <a:ext cx="602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RELANCE DU GDB EN VOLEE – ½ VOLEE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1750" y="1927288"/>
            <a:ext cx="6747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Pourquoi ?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Cohérence football réduit (U11 / U13)</a:t>
            </a:r>
          </a:p>
          <a:p>
            <a:pPr marL="285750" indent="-285750">
              <a:buFontTx/>
              <a:buChar char="-"/>
            </a:pPr>
            <a:r>
              <a:rPr lang="fr-FR" dirty="0"/>
              <a:t>Nombreuses pertes de balle (70%)</a:t>
            </a:r>
          </a:p>
          <a:p>
            <a:pPr marL="285750" indent="-285750">
              <a:buFontTx/>
              <a:buChar char="-"/>
            </a:pPr>
            <a:r>
              <a:rPr lang="fr-FR" dirty="0"/>
              <a:t>Peu utilisée (représente 9,5% des relances)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118627" y="7669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39058" y="4005064"/>
            <a:ext cx="7189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Résultat de l’enquête (CTR DAP)</a:t>
            </a:r>
          </a:p>
          <a:p>
            <a:endParaRPr lang="fr-FR" dirty="0"/>
          </a:p>
          <a:p>
            <a:pPr algn="ctr"/>
            <a:r>
              <a:rPr lang="fr-FR" sz="2800" u="sng" dirty="0">
                <a:solidFill>
                  <a:srgbClr val="002060"/>
                </a:solidFill>
              </a:rPr>
              <a:t>78% </a:t>
            </a:r>
            <a:r>
              <a:rPr lang="fr-FR" u="sng" dirty="0"/>
              <a:t>des sondés sont favorables à la suppression de la relance du GDB en volée ou ½ volée </a:t>
            </a:r>
          </a:p>
          <a:p>
            <a:endParaRPr lang="fr-FR" dirty="0"/>
          </a:p>
        </p:txBody>
      </p:sp>
      <p:sp>
        <p:nvSpPr>
          <p:cNvPr id="9" name="Titre 6"/>
          <p:cNvSpPr txBox="1">
            <a:spLocks/>
          </p:cNvSpPr>
          <p:nvPr/>
        </p:nvSpPr>
        <p:spPr bwMode="gray">
          <a:xfrm>
            <a:off x="3080194" y="6432494"/>
            <a:ext cx="3055274" cy="425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/>
              <a:t>Catégorie U6-U7 </a:t>
            </a:r>
            <a:r>
              <a:rPr lang="fr-FR" sz="1400" b="1" dirty="0">
                <a:solidFill>
                  <a:srgbClr val="FF0000"/>
                </a:solidFill>
              </a:rPr>
              <a:t>(2/5)</a:t>
            </a:r>
            <a:br>
              <a:rPr lang="fr-FR" sz="2400" b="1" dirty="0">
                <a:solidFill>
                  <a:srgbClr val="FF0000"/>
                </a:solidFill>
              </a:rPr>
            </a:br>
            <a:endParaRPr lang="fr-F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9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632885" y="151711"/>
            <a:ext cx="8055110" cy="873095"/>
          </a:xfrm>
        </p:spPr>
        <p:txBody>
          <a:bodyPr/>
          <a:lstStyle/>
          <a:p>
            <a:pPr algn="ctr"/>
            <a:r>
              <a:rPr lang="fr-FR" sz="2400" b="1" dirty="0"/>
              <a:t>Catégorie U6-U7</a:t>
            </a:r>
            <a:br>
              <a:rPr lang="fr-FR" sz="2400" b="1" dirty="0"/>
            </a:br>
            <a:endParaRPr lang="fr-FR" sz="11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932040" y="624226"/>
            <a:ext cx="3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MODIFICATION DE LA REGLE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7814" y="6021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ENVISAGEE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15616" y="1421829"/>
            <a:ext cx="534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b="1" dirty="0">
                <a:solidFill>
                  <a:srgbClr val="92D050"/>
                </a:solidFill>
              </a:rPr>
              <a:t>MODIFICATION DE L’ESPACE DE JEU POUR LE 4 C 4 AVEC GDB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4882" y="3489450"/>
            <a:ext cx="8511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/>
              <a:t>Pourquoi ?</a:t>
            </a:r>
          </a:p>
          <a:p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Adapter la surface de jeu en fonction du format de pratique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083103" y="527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6"/>
          <p:cNvSpPr txBox="1">
            <a:spLocks/>
          </p:cNvSpPr>
          <p:nvPr/>
        </p:nvSpPr>
        <p:spPr bwMode="gray">
          <a:xfrm>
            <a:off x="3080194" y="6432494"/>
            <a:ext cx="3055274" cy="425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/>
              <a:t>Catégorie U6-U7 </a:t>
            </a:r>
            <a:r>
              <a:rPr lang="fr-FR" sz="1400" b="1" dirty="0">
                <a:solidFill>
                  <a:srgbClr val="FF0000"/>
                </a:solidFill>
              </a:rPr>
              <a:t>(4/5)</a:t>
            </a:r>
            <a:br>
              <a:rPr lang="fr-FR" sz="2400" b="1" dirty="0"/>
            </a:br>
            <a:endParaRPr lang="fr-FR" sz="11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52273" y="2204864"/>
            <a:ext cx="851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/>
              <a:t>Comment ?</a:t>
            </a:r>
          </a:p>
          <a:p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Règlement actuel : Espace de jeu pour le "4 c 4 avec GDB" : </a:t>
            </a:r>
            <a:r>
              <a:rPr lang="fr-FR" sz="1400" b="1" dirty="0"/>
              <a:t>25*15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Préconisations DTN : Modification de l'espace de jeu pour le "4 c 4 avec GDB" : </a:t>
            </a:r>
            <a:r>
              <a:rPr lang="fr-FR" sz="1400" b="1" dirty="0"/>
              <a:t>30*20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27584" y="4725144"/>
            <a:ext cx="7189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Résultat de l’enquête (CTR DAP)</a:t>
            </a:r>
          </a:p>
          <a:p>
            <a:pPr algn="ctr"/>
            <a:endParaRPr lang="fr-FR" dirty="0"/>
          </a:p>
          <a:p>
            <a:pPr algn="ctr"/>
            <a:r>
              <a:rPr lang="fr-FR" sz="2800" u="sng" dirty="0">
                <a:solidFill>
                  <a:srgbClr val="002060"/>
                </a:solidFill>
              </a:rPr>
              <a:t>78% </a:t>
            </a:r>
            <a:r>
              <a:rPr lang="fr-FR" u="sng" dirty="0"/>
              <a:t>des sondés sont favorables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60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632885" y="151711"/>
            <a:ext cx="8055110" cy="873095"/>
          </a:xfrm>
        </p:spPr>
        <p:txBody>
          <a:bodyPr/>
          <a:lstStyle/>
          <a:p>
            <a:pPr algn="ctr"/>
            <a:r>
              <a:rPr lang="fr-FR" sz="2400" b="1" dirty="0"/>
              <a:t>Catégorie U6-U7</a:t>
            </a:r>
            <a:br>
              <a:rPr lang="fr-FR" sz="2400" b="1" dirty="0"/>
            </a:br>
            <a:endParaRPr lang="fr-FR" sz="11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932040" y="624226"/>
            <a:ext cx="336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AJOUT DE REGLE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7814" y="6021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ENVISAGEE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62057" y="1074676"/>
            <a:ext cx="47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b="1" dirty="0">
                <a:solidFill>
                  <a:srgbClr val="92D050"/>
                </a:solidFill>
              </a:rPr>
              <a:t>RELANCE PROTEGEE A 8 METRES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1272" y="1443951"/>
            <a:ext cx="85111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/>
              <a:t>Pourquoi ?</a:t>
            </a:r>
          </a:p>
          <a:p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Créer une zone de confort pour sécuriser, mettre en confiance les joueur(se)s =&gt; Contraintes Espace / Temps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Amélioration de la construction du jeu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Pertes de Balle nombreuses dans les relances GDB : </a:t>
            </a:r>
          </a:p>
          <a:p>
            <a:r>
              <a:rPr lang="fr-FR" sz="1400" dirty="0"/>
              <a:t>En moyenne (main, pied, volée U7 : 85%)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083103" y="527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01271" y="3044389"/>
            <a:ext cx="8511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/>
              <a:t>Résultat de l’enquête (CDFA / CTR / Educateurs : 341 réponses)</a:t>
            </a:r>
          </a:p>
          <a:p>
            <a:pPr algn="ctr"/>
            <a:r>
              <a:rPr lang="fr-FR" sz="2000" u="sng" dirty="0">
                <a:solidFill>
                  <a:srgbClr val="002060"/>
                </a:solidFill>
              </a:rPr>
              <a:t>92% </a:t>
            </a:r>
            <a:r>
              <a:rPr lang="fr-FR" sz="1400" u="sng" dirty="0"/>
              <a:t>des sondés sont favorables à la mise en place en place de la relance protégé</a:t>
            </a:r>
          </a:p>
          <a:p>
            <a:pPr algn="ctr"/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3934430"/>
            <a:ext cx="85147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/>
              <a:t>Résultat de l’observation approfondie (analyse vidéo): </a:t>
            </a:r>
          </a:p>
          <a:p>
            <a:endParaRPr lang="fr-FR" sz="1200" b="1" dirty="0"/>
          </a:p>
          <a:p>
            <a:pPr lvl="0" algn="ctr"/>
            <a:endParaRPr lang="fr-FR" sz="1200" dirty="0"/>
          </a:p>
          <a:p>
            <a:pPr algn="ctr"/>
            <a:r>
              <a:rPr lang="fr-FR" sz="1200" b="1" dirty="0"/>
              <a:t>Relance protégée jusqu’à 8M</a:t>
            </a:r>
          </a:p>
          <a:p>
            <a:pPr lvl="0" algn="ctr"/>
            <a:endParaRPr lang="fr-FR" sz="1200" dirty="0"/>
          </a:p>
          <a:p>
            <a:pPr lvl="0" algn="ctr"/>
            <a:r>
              <a:rPr lang="fr-FR" sz="1400" dirty="0"/>
              <a:t>La zone protégée à la surface nous semble moins dénaturer la remise en jeu car plus rapide à mettre en place et moins artificielle, on retrouve plus rapidement une disposition en triangle et non linéaire comme vu sur zone protégée à la médiane.</a:t>
            </a:r>
            <a:endParaRPr lang="fr-FR" b="1" u="sng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1"/>
          <a:stretch/>
        </p:blipFill>
        <p:spPr>
          <a:xfrm>
            <a:off x="5967299" y="4434509"/>
            <a:ext cx="336337" cy="333673"/>
          </a:xfrm>
          <a:prstGeom prst="rect">
            <a:avLst/>
          </a:prstGeom>
        </p:spPr>
      </p:pic>
      <p:sp>
        <p:nvSpPr>
          <p:cNvPr id="14" name="Titre 6"/>
          <p:cNvSpPr txBox="1">
            <a:spLocks/>
          </p:cNvSpPr>
          <p:nvPr/>
        </p:nvSpPr>
        <p:spPr bwMode="gray">
          <a:xfrm>
            <a:off x="3080194" y="6432494"/>
            <a:ext cx="3055274" cy="425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/>
              <a:t>Catégorie U6-U7 </a:t>
            </a:r>
            <a:r>
              <a:rPr lang="fr-FR" sz="1400" b="1" dirty="0">
                <a:solidFill>
                  <a:srgbClr val="FF0000"/>
                </a:solidFill>
              </a:rPr>
              <a:t>(5/5)</a:t>
            </a:r>
            <a:br>
              <a:rPr lang="fr-FR" sz="2400" b="1" dirty="0"/>
            </a:b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71392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U8/U9</a:t>
            </a:r>
          </a:p>
        </p:txBody>
      </p:sp>
    </p:spTree>
    <p:extLst>
      <p:ext uri="{BB962C8B-B14F-4D97-AF65-F5344CB8AC3E}">
        <p14:creationId xmlns:p14="http://schemas.microsoft.com/office/powerpoint/2010/main" val="134538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632885" y="151711"/>
            <a:ext cx="8055110" cy="873095"/>
          </a:xfrm>
        </p:spPr>
        <p:txBody>
          <a:bodyPr/>
          <a:lstStyle/>
          <a:p>
            <a:pPr algn="ctr"/>
            <a:r>
              <a:rPr lang="fr-FR" sz="2400" b="1" dirty="0"/>
              <a:t>Catégorie U9</a:t>
            </a:r>
            <a:br>
              <a:rPr lang="fr-FR" sz="2400" b="1" dirty="0"/>
            </a:br>
            <a:endParaRPr lang="fr-FR" sz="11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665333" y="827420"/>
            <a:ext cx="336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SUPPRESSION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8308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ENVISAGEE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7734" y="1840223"/>
            <a:ext cx="602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RELANCE DU GDB EN VOLEE – ½ VOLEE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4402" y="2332770"/>
            <a:ext cx="6747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Pourquoi ?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Cohérence football réduit (U11 / U13)</a:t>
            </a:r>
          </a:p>
          <a:p>
            <a:pPr marL="285750" indent="-285750">
              <a:buFontTx/>
              <a:buChar char="-"/>
            </a:pPr>
            <a:r>
              <a:rPr lang="fr-FR" dirty="0"/>
              <a:t>Nombreuses pertes de balle (70%)</a:t>
            </a:r>
          </a:p>
          <a:p>
            <a:pPr marL="285750" indent="-285750">
              <a:buFontTx/>
              <a:buChar char="-"/>
            </a:pPr>
            <a:r>
              <a:rPr lang="fr-FR" dirty="0"/>
              <a:t>Peu utilisée (représente 9,5% des relances)</a:t>
            </a:r>
          </a:p>
          <a:p>
            <a:pPr marL="285750" indent="-285750">
              <a:buFontTx/>
              <a:buChar char="-"/>
            </a:pPr>
            <a:r>
              <a:rPr lang="fr-FR" dirty="0"/>
              <a:t>Apparait comme un frein au projet de jeu collectif (Excès de verticalité)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118627" y="7669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37734" y="4764309"/>
            <a:ext cx="7189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Résultat de l’enquête (CTR DAP)</a:t>
            </a:r>
          </a:p>
          <a:p>
            <a:pPr algn="ctr"/>
            <a:endParaRPr lang="fr-FR" dirty="0"/>
          </a:p>
          <a:p>
            <a:pPr algn="ctr"/>
            <a:r>
              <a:rPr lang="fr-FR" sz="2800" u="sng" dirty="0">
                <a:solidFill>
                  <a:srgbClr val="002060"/>
                </a:solidFill>
              </a:rPr>
              <a:t>96% </a:t>
            </a:r>
            <a:r>
              <a:rPr lang="fr-FR" u="sng" dirty="0"/>
              <a:t>des sondés sont favorables à la suppression de la relance du GDB en volée ou ½ volée</a:t>
            </a:r>
          </a:p>
          <a:p>
            <a:endParaRPr lang="fr-FR" dirty="0"/>
          </a:p>
        </p:txBody>
      </p:sp>
      <p:sp>
        <p:nvSpPr>
          <p:cNvPr id="10" name="Titre 6"/>
          <p:cNvSpPr txBox="1">
            <a:spLocks/>
          </p:cNvSpPr>
          <p:nvPr/>
        </p:nvSpPr>
        <p:spPr bwMode="gray">
          <a:xfrm>
            <a:off x="3080194" y="6432494"/>
            <a:ext cx="3055274" cy="425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/>
              <a:t>Catégorie U8-U9 </a:t>
            </a:r>
            <a:r>
              <a:rPr lang="fr-FR" sz="1400" b="1" dirty="0">
                <a:solidFill>
                  <a:srgbClr val="FF0000"/>
                </a:solidFill>
              </a:rPr>
              <a:t>(1/3)</a:t>
            </a:r>
            <a:br>
              <a:rPr lang="fr-FR" sz="2400" b="1" dirty="0"/>
            </a:b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402092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632885" y="151711"/>
            <a:ext cx="8055110" cy="873095"/>
          </a:xfrm>
        </p:spPr>
        <p:txBody>
          <a:bodyPr/>
          <a:lstStyle/>
          <a:p>
            <a:pPr algn="ctr"/>
            <a:r>
              <a:rPr lang="fr-FR" sz="2400" b="1" dirty="0"/>
              <a:t>Catégorie U9</a:t>
            </a:r>
            <a:br>
              <a:rPr lang="fr-FR" sz="2400" b="1" dirty="0"/>
            </a:br>
            <a:endParaRPr lang="fr-FR" sz="11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953365" y="827420"/>
            <a:ext cx="336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2D050"/>
                </a:solidFill>
              </a:rPr>
              <a:t>AJOUT DE REGLE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8308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EVOLUTION ENVISAGEE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61750" y="1340768"/>
            <a:ext cx="36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b="1" dirty="0">
                <a:solidFill>
                  <a:srgbClr val="92D050"/>
                </a:solidFill>
              </a:rPr>
              <a:t>RELANCE PROTEGEE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9059" y="1882339"/>
            <a:ext cx="67474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Pourquoi ?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Créer une zone de confort pour sécuriser, mettre en confiance les joueur(se)s =&gt; Contraintes Espace / Temps</a:t>
            </a:r>
          </a:p>
          <a:p>
            <a:pPr marL="285750" indent="-285750">
              <a:buFontTx/>
              <a:buChar char="-"/>
            </a:pPr>
            <a:r>
              <a:rPr lang="fr-FR" dirty="0"/>
              <a:t>Amélioration de la construction du jeu</a:t>
            </a:r>
          </a:p>
          <a:p>
            <a:pPr marL="285750" indent="-285750">
              <a:buFontTx/>
              <a:buChar char="-"/>
            </a:pPr>
            <a:r>
              <a:rPr lang="fr-FR" dirty="0"/>
              <a:t>Pertes de Balle nombreuses dans les relances GDB : </a:t>
            </a:r>
          </a:p>
          <a:p>
            <a:r>
              <a:rPr lang="fr-FR" dirty="0"/>
              <a:t>En moyenne (main, pied, volée U7 : 75%)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sz="2800" dirty="0">
                <a:solidFill>
                  <a:srgbClr val="002060"/>
                </a:solidFill>
              </a:rPr>
              <a:t>90% </a:t>
            </a:r>
            <a:r>
              <a:rPr lang="fr-FR" dirty="0"/>
              <a:t>des CTR DAP et CDFA favorables à cette option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118627" y="7669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6"/>
          <p:cNvSpPr txBox="1">
            <a:spLocks/>
          </p:cNvSpPr>
          <p:nvPr/>
        </p:nvSpPr>
        <p:spPr bwMode="gray">
          <a:xfrm>
            <a:off x="3080194" y="6432494"/>
            <a:ext cx="3055274" cy="425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/>
              <a:t>Catégorie U8-U9 </a:t>
            </a:r>
            <a:r>
              <a:rPr lang="fr-FR" sz="1400" b="1" dirty="0">
                <a:solidFill>
                  <a:srgbClr val="FF0000"/>
                </a:solidFill>
              </a:rPr>
              <a:t>(2/3)</a:t>
            </a:r>
            <a:br>
              <a:rPr lang="fr-FR" sz="2400" b="1" dirty="0">
                <a:solidFill>
                  <a:srgbClr val="FF0000"/>
                </a:solidFill>
              </a:rPr>
            </a:br>
            <a:endParaRPr lang="fr-F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30090"/>
      </p:ext>
    </p:extLst>
  </p:cSld>
  <p:clrMapOvr>
    <a:masterClrMapping/>
  </p:clrMapOvr>
</p:sld>
</file>

<file path=ppt/theme/theme1.xml><?xml version="1.0" encoding="utf-8"?>
<a:theme xmlns:a="http://schemas.openxmlformats.org/drawingml/2006/main" name="FFF">
  <a:themeElements>
    <a:clrScheme name="FFF">
      <a:dk1>
        <a:sysClr val="windowText" lastClr="000000"/>
      </a:dk1>
      <a:lt1>
        <a:sysClr val="window" lastClr="FFFFFF"/>
      </a:lt1>
      <a:dk2>
        <a:srgbClr val="808080"/>
      </a:dk2>
      <a:lt2>
        <a:srgbClr val="808080"/>
      </a:lt2>
      <a:accent1>
        <a:srgbClr val="003287"/>
      </a:accent1>
      <a:accent2>
        <a:srgbClr val="E6002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26981</TotalTime>
  <Words>834</Words>
  <Application>Microsoft Office PowerPoint</Application>
  <PresentationFormat>Affichage à l'écran (4:3)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FFF</vt:lpstr>
      <vt:lpstr>EVOLUTIONS DES LOIS DU JEU U6-U13      Présentation des Préconisations du groupe de travail DTN </vt:lpstr>
      <vt:lpstr>Proposition de Modification des lois du jeu  U7 – U9</vt:lpstr>
      <vt:lpstr>U6/U7</vt:lpstr>
      <vt:lpstr>Catégorie U6-U7 </vt:lpstr>
      <vt:lpstr>Catégorie U6-U7 </vt:lpstr>
      <vt:lpstr>Catégorie U6-U7 </vt:lpstr>
      <vt:lpstr>U8/U9</vt:lpstr>
      <vt:lpstr>Catégorie U9 </vt:lpstr>
      <vt:lpstr>Catégorie U9 </vt:lpstr>
      <vt:lpstr>Catégorie U6-U7 </vt:lpstr>
      <vt:lpstr>ANNEXES : Précisions &amp; EVOLUTIONS ENVISAGES</vt:lpstr>
      <vt:lpstr>la relance protégée</vt:lpstr>
      <vt:lpstr>Catégorie U8-U9 </vt:lpstr>
    </vt:vector>
  </TitlesOfParts>
  <Manager>FFF</Manager>
  <Company>Fédération Française de Football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</dc:title>
  <dc:subject>FFF</dc:subject>
  <dc:creator>THINEY Gaetane</dc:creator>
  <cp:lastModifiedBy>Laurent Nicolas</cp:lastModifiedBy>
  <cp:revision>273</cp:revision>
  <cp:lastPrinted>2017-08-25T08:50:15Z</cp:lastPrinted>
  <dcterms:created xsi:type="dcterms:W3CDTF">2015-09-03T09:03:51Z</dcterms:created>
  <dcterms:modified xsi:type="dcterms:W3CDTF">2017-09-02T16:11:16Z</dcterms:modified>
</cp:coreProperties>
</file>